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57" r:id="rId2"/>
    <p:sldId id="339" r:id="rId3"/>
    <p:sldId id="335" r:id="rId4"/>
    <p:sldId id="338" r:id="rId5"/>
    <p:sldId id="328" r:id="rId6"/>
  </p:sldIdLst>
  <p:sldSz cx="9144000" cy="6858000" type="screen4x3"/>
  <p:notesSz cx="6669088" cy="97742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Гончаров Виктор Александрович" initials="ГВА"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84" autoAdjust="0"/>
    <p:restoredTop sz="94676" autoAdjust="0"/>
  </p:normalViewPr>
  <p:slideViewPr>
    <p:cSldViewPr>
      <p:cViewPr varScale="1">
        <p:scale>
          <a:sx n="116" d="100"/>
          <a:sy n="116" d="100"/>
        </p:scale>
        <p:origin x="-149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view3D>
      <c:rotX val="15"/>
      <c:rotY val="20"/>
      <c:rAngAx val="1"/>
    </c:view3D>
    <c:floor>
      <c:thickness val="0"/>
    </c:floor>
    <c:sideWall>
      <c:thickness val="0"/>
      <c:spPr>
        <a:noFill/>
        <a:ln w="25400">
          <a:noFill/>
        </a:ln>
      </c:spPr>
    </c:sideWall>
    <c:backWall>
      <c:thickness val="0"/>
      <c:spPr>
        <a:noFill/>
        <a:ln w="25400">
          <a:noFill/>
        </a:ln>
      </c:spPr>
    </c:backWall>
    <c:plotArea>
      <c:layout>
        <c:manualLayout>
          <c:layoutTarget val="inner"/>
          <c:xMode val="edge"/>
          <c:yMode val="edge"/>
          <c:x val="4.3016428501992804E-2"/>
          <c:y val="2.1458421436149927E-2"/>
          <c:w val="0.91043476052379324"/>
          <c:h val="0.70759920443890478"/>
        </c:manualLayout>
      </c:layout>
      <c:bar3DChart>
        <c:barDir val="col"/>
        <c:grouping val="clustered"/>
        <c:varyColors val="0"/>
        <c:dLbls>
          <c:showLegendKey val="0"/>
          <c:showVal val="0"/>
          <c:showCatName val="0"/>
          <c:showSerName val="0"/>
          <c:showPercent val="0"/>
          <c:showBubbleSize val="0"/>
        </c:dLbls>
        <c:gapWidth val="150"/>
        <c:shape val="box"/>
        <c:axId val="153298816"/>
        <c:axId val="153300352"/>
        <c:axId val="0"/>
      </c:bar3DChart>
      <c:catAx>
        <c:axId val="153298816"/>
        <c:scaling>
          <c:orientation val="minMax"/>
        </c:scaling>
        <c:delete val="0"/>
        <c:axPos val="b"/>
        <c:numFmt formatCode="General" sourceLinked="1"/>
        <c:majorTickMark val="out"/>
        <c:minorTickMark val="none"/>
        <c:tickLblPos val="nextTo"/>
        <c:crossAx val="153300352"/>
        <c:crosses val="autoZero"/>
        <c:auto val="1"/>
        <c:lblAlgn val="ctr"/>
        <c:lblOffset val="100"/>
        <c:noMultiLvlLbl val="0"/>
      </c:catAx>
      <c:valAx>
        <c:axId val="153300352"/>
        <c:scaling>
          <c:orientation val="minMax"/>
          <c:max val="130"/>
          <c:min val="0"/>
        </c:scaling>
        <c:delete val="1"/>
        <c:axPos val="r"/>
        <c:numFmt formatCode="General" sourceLinked="1"/>
        <c:majorTickMark val="out"/>
        <c:minorTickMark val="none"/>
        <c:tickLblPos val="nextTo"/>
        <c:crossAx val="153298816"/>
        <c:crosses val="max"/>
        <c:crossBetween val="between"/>
      </c:valAx>
    </c:plotArea>
    <c:plotVisOnly val="1"/>
    <c:dispBlanksAs val="gap"/>
    <c:showDLblsOverMax val="0"/>
  </c:chart>
  <c:txPr>
    <a:bodyPr/>
    <a:lstStyle/>
    <a:p>
      <a:pPr>
        <a:defRPr sz="1800"/>
      </a:pPr>
      <a:endParaRPr lang="ru-RU"/>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Лист1!$B$1</c:f>
              <c:strCache>
                <c:ptCount val="1"/>
                <c:pt idx="0">
                  <c:v>Столбец 1</c:v>
                </c:pt>
              </c:strCache>
            </c:strRef>
          </c:tx>
          <c:invertIfNegative val="0"/>
          <c:cat>
            <c:numRef>
              <c:f>Лист1!$A$2:$A$5</c:f>
              <c:numCache>
                <c:formatCode>General</c:formatCode>
                <c:ptCount val="4"/>
                <c:pt idx="0">
                  <c:v>2017</c:v>
                </c:pt>
                <c:pt idx="1">
                  <c:v>2021</c:v>
                </c:pt>
                <c:pt idx="2">
                  <c:v>2022</c:v>
                </c:pt>
              </c:numCache>
            </c:numRef>
          </c:cat>
          <c:val>
            <c:numRef>
              <c:f>Лист1!$B$2:$B$5</c:f>
              <c:numCache>
                <c:formatCode>General</c:formatCode>
                <c:ptCount val="4"/>
                <c:pt idx="0">
                  <c:v>1</c:v>
                </c:pt>
                <c:pt idx="1">
                  <c:v>7</c:v>
                </c:pt>
                <c:pt idx="2">
                  <c:v>6</c:v>
                </c:pt>
              </c:numCache>
            </c:numRef>
          </c:val>
        </c:ser>
        <c:dLbls>
          <c:showLegendKey val="0"/>
          <c:showVal val="0"/>
          <c:showCatName val="0"/>
          <c:showSerName val="0"/>
          <c:showPercent val="0"/>
          <c:showBubbleSize val="0"/>
        </c:dLbls>
        <c:gapWidth val="150"/>
        <c:shape val="box"/>
        <c:axId val="183477760"/>
        <c:axId val="196945024"/>
        <c:axId val="0"/>
      </c:bar3DChart>
      <c:catAx>
        <c:axId val="183477760"/>
        <c:scaling>
          <c:orientation val="minMax"/>
        </c:scaling>
        <c:delete val="0"/>
        <c:axPos val="b"/>
        <c:numFmt formatCode="General" sourceLinked="1"/>
        <c:majorTickMark val="out"/>
        <c:minorTickMark val="none"/>
        <c:tickLblPos val="nextTo"/>
        <c:crossAx val="196945024"/>
        <c:crosses val="autoZero"/>
        <c:auto val="1"/>
        <c:lblAlgn val="ctr"/>
        <c:lblOffset val="100"/>
        <c:noMultiLvlLbl val="0"/>
      </c:catAx>
      <c:valAx>
        <c:axId val="196945024"/>
        <c:scaling>
          <c:orientation val="minMax"/>
        </c:scaling>
        <c:delete val="0"/>
        <c:axPos val="l"/>
        <c:majorGridlines/>
        <c:numFmt formatCode="General" sourceLinked="1"/>
        <c:majorTickMark val="out"/>
        <c:minorTickMark val="none"/>
        <c:tickLblPos val="nextTo"/>
        <c:crossAx val="183477760"/>
        <c:crosses val="autoZero"/>
        <c:crossBetween val="between"/>
      </c:valAx>
    </c:plotArea>
    <c:plotVisOnly val="1"/>
    <c:dispBlanksAs val="gap"/>
    <c:showDLblsOverMax val="0"/>
  </c:chart>
  <c:txPr>
    <a:bodyPr/>
    <a:lstStyle/>
    <a:p>
      <a:pPr>
        <a:defRPr sz="1800"/>
      </a:pPr>
      <a:endParaRPr lang="ru-RU"/>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0.05241</cdr:x>
      <cdr:y>0.79797</cdr:y>
    </cdr:from>
    <cdr:to>
      <cdr:x>0.16352</cdr:x>
      <cdr:y>1</cdr:y>
    </cdr:to>
    <cdr:sp macro="" textlink="">
      <cdr:nvSpPr>
        <cdr:cNvPr id="2" name="TextBox 1"/>
        <cdr:cNvSpPr txBox="1"/>
      </cdr:nvSpPr>
      <cdr:spPr>
        <a:xfrm xmlns:a="http://schemas.openxmlformats.org/drawingml/2006/main">
          <a:off x="431279" y="388776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1"/>
            <a:ext cx="2890664" cy="488791"/>
          </a:xfrm>
          <a:prstGeom prst="rect">
            <a:avLst/>
          </a:prstGeom>
        </p:spPr>
        <p:txBody>
          <a:bodyPr vert="horz" lIns="90178" tIns="45089" rIns="90178" bIns="45089" rtlCol="0"/>
          <a:lstStyle>
            <a:lvl1pPr algn="l">
              <a:defRPr sz="1100"/>
            </a:lvl1pPr>
          </a:lstStyle>
          <a:p>
            <a:endParaRPr lang="ru-RU"/>
          </a:p>
        </p:txBody>
      </p:sp>
      <p:sp>
        <p:nvSpPr>
          <p:cNvPr id="3" name="Дата 2"/>
          <p:cNvSpPr>
            <a:spLocks noGrp="1"/>
          </p:cNvSpPr>
          <p:nvPr>
            <p:ph type="dt" sz="quarter" idx="1"/>
          </p:nvPr>
        </p:nvSpPr>
        <p:spPr>
          <a:xfrm>
            <a:off x="3776868" y="1"/>
            <a:ext cx="2890664" cy="488791"/>
          </a:xfrm>
          <a:prstGeom prst="rect">
            <a:avLst/>
          </a:prstGeom>
        </p:spPr>
        <p:txBody>
          <a:bodyPr vert="horz" lIns="90178" tIns="45089" rIns="90178" bIns="45089" rtlCol="0"/>
          <a:lstStyle>
            <a:lvl1pPr algn="r">
              <a:defRPr sz="1100"/>
            </a:lvl1pPr>
          </a:lstStyle>
          <a:p>
            <a:fld id="{35FFFB1F-79CC-44C5-B7F5-3A9FDEC66893}" type="datetimeFigureOut">
              <a:rPr lang="ru-RU" smtClean="0"/>
              <a:t>25.11.2022</a:t>
            </a:fld>
            <a:endParaRPr lang="ru-RU"/>
          </a:p>
        </p:txBody>
      </p:sp>
      <p:sp>
        <p:nvSpPr>
          <p:cNvPr id="4" name="Нижний колонтитул 3"/>
          <p:cNvSpPr>
            <a:spLocks noGrp="1"/>
          </p:cNvSpPr>
          <p:nvPr>
            <p:ph type="ftr" sz="quarter" idx="2"/>
          </p:nvPr>
        </p:nvSpPr>
        <p:spPr>
          <a:xfrm>
            <a:off x="2" y="9283876"/>
            <a:ext cx="2890664" cy="488790"/>
          </a:xfrm>
          <a:prstGeom prst="rect">
            <a:avLst/>
          </a:prstGeom>
        </p:spPr>
        <p:txBody>
          <a:bodyPr vert="horz" lIns="90178" tIns="45089" rIns="90178" bIns="45089" rtlCol="0" anchor="b"/>
          <a:lstStyle>
            <a:lvl1pPr algn="l">
              <a:defRPr sz="1100"/>
            </a:lvl1pPr>
          </a:lstStyle>
          <a:p>
            <a:endParaRPr lang="ru-RU"/>
          </a:p>
        </p:txBody>
      </p:sp>
      <p:sp>
        <p:nvSpPr>
          <p:cNvPr id="5" name="Номер слайда 4"/>
          <p:cNvSpPr>
            <a:spLocks noGrp="1"/>
          </p:cNvSpPr>
          <p:nvPr>
            <p:ph type="sldNum" sz="quarter" idx="3"/>
          </p:nvPr>
        </p:nvSpPr>
        <p:spPr>
          <a:xfrm>
            <a:off x="3776868" y="9283876"/>
            <a:ext cx="2890664" cy="488790"/>
          </a:xfrm>
          <a:prstGeom prst="rect">
            <a:avLst/>
          </a:prstGeom>
        </p:spPr>
        <p:txBody>
          <a:bodyPr vert="horz" lIns="90178" tIns="45089" rIns="90178" bIns="45089" rtlCol="0" anchor="b"/>
          <a:lstStyle>
            <a:lvl1pPr algn="r">
              <a:defRPr sz="1100"/>
            </a:lvl1pPr>
          </a:lstStyle>
          <a:p>
            <a:fld id="{F55F4DB3-C987-4BD4-875C-3B38C7385731}" type="slidenum">
              <a:rPr lang="ru-RU" smtClean="0"/>
              <a:t>‹#›</a:t>
            </a:fld>
            <a:endParaRPr lang="ru-RU"/>
          </a:p>
        </p:txBody>
      </p:sp>
    </p:spTree>
    <p:extLst>
      <p:ext uri="{BB962C8B-B14F-4D97-AF65-F5344CB8AC3E}">
        <p14:creationId xmlns:p14="http://schemas.microsoft.com/office/powerpoint/2010/main" val="1281106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1"/>
            <a:ext cx="2890664" cy="488791"/>
          </a:xfrm>
          <a:prstGeom prst="rect">
            <a:avLst/>
          </a:prstGeom>
        </p:spPr>
        <p:txBody>
          <a:bodyPr vert="horz" lIns="90178" tIns="45089" rIns="90178" bIns="45089" rtlCol="0"/>
          <a:lstStyle>
            <a:lvl1pPr algn="l">
              <a:defRPr sz="1100"/>
            </a:lvl1pPr>
          </a:lstStyle>
          <a:p>
            <a:endParaRPr lang="ru-RU"/>
          </a:p>
        </p:txBody>
      </p:sp>
      <p:sp>
        <p:nvSpPr>
          <p:cNvPr id="3" name="Дата 2"/>
          <p:cNvSpPr>
            <a:spLocks noGrp="1"/>
          </p:cNvSpPr>
          <p:nvPr>
            <p:ph type="dt" idx="1"/>
          </p:nvPr>
        </p:nvSpPr>
        <p:spPr>
          <a:xfrm>
            <a:off x="3776868" y="1"/>
            <a:ext cx="2890664" cy="488791"/>
          </a:xfrm>
          <a:prstGeom prst="rect">
            <a:avLst/>
          </a:prstGeom>
        </p:spPr>
        <p:txBody>
          <a:bodyPr vert="horz" lIns="90178" tIns="45089" rIns="90178" bIns="45089" rtlCol="0"/>
          <a:lstStyle>
            <a:lvl1pPr algn="r">
              <a:defRPr sz="1100"/>
            </a:lvl1pPr>
          </a:lstStyle>
          <a:p>
            <a:fld id="{F6EE2975-3A49-4B55-95F0-3874B6F44EA2}" type="datetimeFigureOut">
              <a:rPr lang="ru-RU" smtClean="0"/>
              <a:t>25.11.2022</a:t>
            </a:fld>
            <a:endParaRPr lang="ru-RU"/>
          </a:p>
        </p:txBody>
      </p:sp>
      <p:sp>
        <p:nvSpPr>
          <p:cNvPr id="4" name="Образ слайда 3"/>
          <p:cNvSpPr>
            <a:spLocks noGrp="1" noRot="1" noChangeAspect="1"/>
          </p:cNvSpPr>
          <p:nvPr>
            <p:ph type="sldImg" idx="2"/>
          </p:nvPr>
        </p:nvSpPr>
        <p:spPr>
          <a:xfrm>
            <a:off x="892175" y="733425"/>
            <a:ext cx="4884738" cy="3665538"/>
          </a:xfrm>
          <a:prstGeom prst="rect">
            <a:avLst/>
          </a:prstGeom>
          <a:noFill/>
          <a:ln w="12700">
            <a:solidFill>
              <a:prstClr val="black"/>
            </a:solidFill>
          </a:ln>
        </p:spPr>
        <p:txBody>
          <a:bodyPr vert="horz" lIns="90178" tIns="45089" rIns="90178" bIns="45089" rtlCol="0" anchor="ctr"/>
          <a:lstStyle/>
          <a:p>
            <a:endParaRPr lang="ru-RU"/>
          </a:p>
        </p:txBody>
      </p:sp>
      <p:sp>
        <p:nvSpPr>
          <p:cNvPr id="5" name="Заметки 4"/>
          <p:cNvSpPr>
            <a:spLocks noGrp="1"/>
          </p:cNvSpPr>
          <p:nvPr>
            <p:ph type="body" sz="quarter" idx="3"/>
          </p:nvPr>
        </p:nvSpPr>
        <p:spPr>
          <a:xfrm>
            <a:off x="666599" y="4642724"/>
            <a:ext cx="5335893" cy="4399115"/>
          </a:xfrm>
          <a:prstGeom prst="rect">
            <a:avLst/>
          </a:prstGeom>
        </p:spPr>
        <p:txBody>
          <a:bodyPr vert="horz" lIns="90178" tIns="45089" rIns="90178" bIns="45089"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2" y="9283876"/>
            <a:ext cx="2890664" cy="488790"/>
          </a:xfrm>
          <a:prstGeom prst="rect">
            <a:avLst/>
          </a:prstGeom>
        </p:spPr>
        <p:txBody>
          <a:bodyPr vert="horz" lIns="90178" tIns="45089" rIns="90178" bIns="45089" rtlCol="0" anchor="b"/>
          <a:lstStyle>
            <a:lvl1pPr algn="l">
              <a:defRPr sz="1100"/>
            </a:lvl1pPr>
          </a:lstStyle>
          <a:p>
            <a:endParaRPr lang="ru-RU"/>
          </a:p>
        </p:txBody>
      </p:sp>
      <p:sp>
        <p:nvSpPr>
          <p:cNvPr id="7" name="Номер слайда 6"/>
          <p:cNvSpPr>
            <a:spLocks noGrp="1"/>
          </p:cNvSpPr>
          <p:nvPr>
            <p:ph type="sldNum" sz="quarter" idx="5"/>
          </p:nvPr>
        </p:nvSpPr>
        <p:spPr>
          <a:xfrm>
            <a:off x="3776868" y="9283876"/>
            <a:ext cx="2890664" cy="488790"/>
          </a:xfrm>
          <a:prstGeom prst="rect">
            <a:avLst/>
          </a:prstGeom>
        </p:spPr>
        <p:txBody>
          <a:bodyPr vert="horz" lIns="90178" tIns="45089" rIns="90178" bIns="45089" rtlCol="0" anchor="b"/>
          <a:lstStyle>
            <a:lvl1pPr algn="r">
              <a:defRPr sz="1100"/>
            </a:lvl1pPr>
          </a:lstStyle>
          <a:p>
            <a:fld id="{E6E50868-E48F-4C97-9454-7C791E8A4279}" type="slidenum">
              <a:rPr lang="ru-RU" smtClean="0"/>
              <a:t>‹#›</a:t>
            </a:fld>
            <a:endParaRPr lang="ru-RU"/>
          </a:p>
        </p:txBody>
      </p:sp>
    </p:spTree>
    <p:extLst>
      <p:ext uri="{BB962C8B-B14F-4D97-AF65-F5344CB8AC3E}">
        <p14:creationId xmlns:p14="http://schemas.microsoft.com/office/powerpoint/2010/main" val="2629853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D4ED3DE7-EBD2-428E-97A2-FB3390C05807}" type="datetimeFigureOut">
              <a:rPr lang="en-US"/>
              <a:pPr>
                <a:defRPr/>
              </a:pPr>
              <a:t>11/25/2022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CFD58BEE-5225-4055-A571-B0E7545405C4}" type="slidenum">
              <a:rPr lang="en-US"/>
              <a:pPr>
                <a:defRPr/>
              </a:pPr>
              <a:t>‹#›</a:t>
            </a:fld>
            <a:endParaRPr lang="en-US"/>
          </a:p>
        </p:txBody>
      </p:sp>
    </p:spTree>
    <p:extLst>
      <p:ext uri="{BB962C8B-B14F-4D97-AF65-F5344CB8AC3E}">
        <p14:creationId xmlns:p14="http://schemas.microsoft.com/office/powerpoint/2010/main" val="619097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29874087-2B13-409D-A053-F94EAC981145}" type="datetimeFigureOut">
              <a:rPr lang="en-US"/>
              <a:pPr>
                <a:defRPr/>
              </a:pPr>
              <a:t>11/25/2022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1762A1F7-1E70-4808-A017-24BED303C060}" type="slidenum">
              <a:rPr lang="en-US"/>
              <a:pPr>
                <a:defRPr/>
              </a:pPr>
              <a:t>‹#›</a:t>
            </a:fld>
            <a:endParaRPr lang="en-US"/>
          </a:p>
        </p:txBody>
      </p:sp>
    </p:spTree>
    <p:extLst>
      <p:ext uri="{BB962C8B-B14F-4D97-AF65-F5344CB8AC3E}">
        <p14:creationId xmlns:p14="http://schemas.microsoft.com/office/powerpoint/2010/main" val="2957632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49DF5CAE-FF43-4BE9-84CE-202D3091D790}" type="datetimeFigureOut">
              <a:rPr lang="en-US"/>
              <a:pPr>
                <a:defRPr/>
              </a:pPr>
              <a:t>11/25/2022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C4864517-F813-4A71-BBBD-62D13771443F}" type="slidenum">
              <a:rPr lang="en-US"/>
              <a:pPr>
                <a:defRPr/>
              </a:pPr>
              <a:t>‹#›</a:t>
            </a:fld>
            <a:endParaRPr lang="en-US"/>
          </a:p>
        </p:txBody>
      </p:sp>
    </p:spTree>
    <p:extLst>
      <p:ext uri="{BB962C8B-B14F-4D97-AF65-F5344CB8AC3E}">
        <p14:creationId xmlns:p14="http://schemas.microsoft.com/office/powerpoint/2010/main" val="2994638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4882ADDE-6DBE-4F21-9BD7-E0A0151BC925}" type="datetimeFigureOut">
              <a:rPr lang="en-US"/>
              <a:pPr>
                <a:defRPr/>
              </a:pPr>
              <a:t>11/25/2022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8B632D75-0C0E-4DCD-93EA-F60136CB1D88}" type="slidenum">
              <a:rPr lang="en-US"/>
              <a:pPr>
                <a:defRPr/>
              </a:pPr>
              <a:t>‹#›</a:t>
            </a:fld>
            <a:endParaRPr lang="en-US"/>
          </a:p>
        </p:txBody>
      </p:sp>
    </p:spTree>
    <p:extLst>
      <p:ext uri="{BB962C8B-B14F-4D97-AF65-F5344CB8AC3E}">
        <p14:creationId xmlns:p14="http://schemas.microsoft.com/office/powerpoint/2010/main" val="438286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56C0CA80-53DB-4490-BC06-D11E79071FBE}" type="datetimeFigureOut">
              <a:rPr lang="en-US"/>
              <a:pPr>
                <a:defRPr/>
              </a:pPr>
              <a:t>11/25/2022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3BCFA49E-A023-4C6E-A019-D942D587822F}" type="slidenum">
              <a:rPr lang="en-US"/>
              <a:pPr>
                <a:defRPr/>
              </a:pPr>
              <a:t>‹#›</a:t>
            </a:fld>
            <a:endParaRPr lang="en-US"/>
          </a:p>
        </p:txBody>
      </p:sp>
    </p:spTree>
    <p:extLst>
      <p:ext uri="{BB962C8B-B14F-4D97-AF65-F5344CB8AC3E}">
        <p14:creationId xmlns:p14="http://schemas.microsoft.com/office/powerpoint/2010/main" val="1595858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0A8DE75F-5EEB-4923-A9BA-1E8149536DE1}" type="datetimeFigureOut">
              <a:rPr lang="en-US"/>
              <a:pPr>
                <a:defRPr/>
              </a:pPr>
              <a:t>11/25/2022</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4EA63FD4-60FD-4EB9-B149-12270BE090A2}" type="slidenum">
              <a:rPr lang="en-US"/>
              <a:pPr>
                <a:defRPr/>
              </a:pPr>
              <a:t>‹#›</a:t>
            </a:fld>
            <a:endParaRPr lang="en-US"/>
          </a:p>
        </p:txBody>
      </p:sp>
    </p:spTree>
    <p:extLst>
      <p:ext uri="{BB962C8B-B14F-4D97-AF65-F5344CB8AC3E}">
        <p14:creationId xmlns:p14="http://schemas.microsoft.com/office/powerpoint/2010/main" val="1321913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6FACA9C2-AC16-435C-93B9-AD789A813A5B}" type="datetimeFigureOut">
              <a:rPr lang="en-US"/>
              <a:pPr>
                <a:defRPr/>
              </a:pPr>
              <a:t>11/25/2022</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13D5A0A0-FAF6-4CF9-A201-635FE8E8DE44}" type="slidenum">
              <a:rPr lang="en-US"/>
              <a:pPr>
                <a:defRPr/>
              </a:pPr>
              <a:t>‹#›</a:t>
            </a:fld>
            <a:endParaRPr lang="en-US"/>
          </a:p>
        </p:txBody>
      </p:sp>
    </p:spTree>
    <p:extLst>
      <p:ext uri="{BB962C8B-B14F-4D97-AF65-F5344CB8AC3E}">
        <p14:creationId xmlns:p14="http://schemas.microsoft.com/office/powerpoint/2010/main" val="2971749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6FD2580B-36D3-4F19-8748-3F298794F990}" type="datetimeFigureOut">
              <a:rPr lang="en-US"/>
              <a:pPr>
                <a:defRPr/>
              </a:pPr>
              <a:t>11/25/2022</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FD3D739D-A030-4268-B252-9BBD10CB5CF6}" type="slidenum">
              <a:rPr lang="en-US"/>
              <a:pPr>
                <a:defRPr/>
              </a:pPr>
              <a:t>‹#›</a:t>
            </a:fld>
            <a:endParaRPr lang="en-US"/>
          </a:p>
        </p:txBody>
      </p:sp>
    </p:spTree>
    <p:extLst>
      <p:ext uri="{BB962C8B-B14F-4D97-AF65-F5344CB8AC3E}">
        <p14:creationId xmlns:p14="http://schemas.microsoft.com/office/powerpoint/2010/main" val="2611094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4587601B-5ED9-43BC-8CB9-793E1D7E5951}" type="datetimeFigureOut">
              <a:rPr lang="en-US"/>
              <a:pPr>
                <a:defRPr/>
              </a:pPr>
              <a:t>11/25/2022</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7F02BBA1-0DBC-43A2-AF86-DF94E3280C9F}" type="slidenum">
              <a:rPr lang="en-US"/>
              <a:pPr>
                <a:defRPr/>
              </a:pPr>
              <a:t>‹#›</a:t>
            </a:fld>
            <a:endParaRPr lang="en-US"/>
          </a:p>
        </p:txBody>
      </p:sp>
    </p:spTree>
    <p:extLst>
      <p:ext uri="{BB962C8B-B14F-4D97-AF65-F5344CB8AC3E}">
        <p14:creationId xmlns:p14="http://schemas.microsoft.com/office/powerpoint/2010/main" val="2723928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B3EE4BFF-E76F-4D77-AC04-F03FBB43E7ED}" type="datetimeFigureOut">
              <a:rPr lang="en-US"/>
              <a:pPr>
                <a:defRPr/>
              </a:pPr>
              <a:t>11/25/2022</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C734F696-F67D-4F9A-8B9F-9E9BDB573916}" type="slidenum">
              <a:rPr lang="en-US"/>
              <a:pPr>
                <a:defRPr/>
              </a:pPr>
              <a:t>‹#›</a:t>
            </a:fld>
            <a:endParaRPr lang="en-US"/>
          </a:p>
        </p:txBody>
      </p:sp>
    </p:spTree>
    <p:extLst>
      <p:ext uri="{BB962C8B-B14F-4D97-AF65-F5344CB8AC3E}">
        <p14:creationId xmlns:p14="http://schemas.microsoft.com/office/powerpoint/2010/main" val="4251620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FDB0453E-1CF8-407B-9ADC-0187017B761B}" type="datetimeFigureOut">
              <a:rPr lang="en-US"/>
              <a:pPr>
                <a:defRPr/>
              </a:pPr>
              <a:t>11/25/2022</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23C45C49-E0D5-4F05-853E-FF96E9354BA1}" type="slidenum">
              <a:rPr lang="en-US"/>
              <a:pPr>
                <a:defRPr/>
              </a:pPr>
              <a:t>‹#›</a:t>
            </a:fld>
            <a:endParaRPr lang="en-US"/>
          </a:p>
        </p:txBody>
      </p:sp>
    </p:spTree>
    <p:extLst>
      <p:ext uri="{BB962C8B-B14F-4D97-AF65-F5344CB8AC3E}">
        <p14:creationId xmlns:p14="http://schemas.microsoft.com/office/powerpoint/2010/main" val="208774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ru-RU" smtClean="0"/>
              <a:t>Click to edit Master title style</a:t>
            </a:r>
          </a:p>
        </p:txBody>
      </p:sp>
      <p:sp>
        <p:nvSpPr>
          <p:cNvPr id="7171" name="Text Placeholder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ru-RU" smtClean="0"/>
              <a:t>Click to edit Master text styles</a:t>
            </a:r>
          </a:p>
          <a:p>
            <a:pPr lvl="1"/>
            <a:r>
              <a:rPr lang="en-US" altLang="ru-RU" smtClean="0"/>
              <a:t>Second level</a:t>
            </a:r>
          </a:p>
          <a:p>
            <a:pPr lvl="2"/>
            <a:r>
              <a:rPr lang="en-US" altLang="ru-RU" smtClean="0"/>
              <a:t>Third level</a:t>
            </a:r>
          </a:p>
          <a:p>
            <a:pPr lvl="3"/>
            <a:r>
              <a:rPr lang="en-US" altLang="ru-RU" smtClean="0"/>
              <a:t>Fourth level</a:t>
            </a:r>
          </a:p>
          <a:p>
            <a:pPr lvl="4"/>
            <a:r>
              <a:rPr lang="en-US" altLang="ru-RU" smtClean="0"/>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52C20FDE-CF09-44ED-8AB0-D6774AE668FC}" type="datetimeFigureOut">
              <a:rPr lang="en-US"/>
              <a:pPr>
                <a:defRPr/>
              </a:pPr>
              <a:t>11/25/2022</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6D581038-2DDB-436D-882B-A3FD432CE69C}" type="slidenum">
              <a:rPr lang="en-US"/>
              <a:pPr>
                <a:defRPr/>
              </a:pPr>
              <a:t>‹#›</a:t>
            </a:fld>
            <a:endParaRPr lang="en-US"/>
          </a:p>
        </p:txBody>
      </p:sp>
    </p:spTree>
    <p:extLst>
      <p:ext uri="{BB962C8B-B14F-4D97-AF65-F5344CB8AC3E}">
        <p14:creationId xmlns:p14="http://schemas.microsoft.com/office/powerpoint/2010/main" val="5294608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6858000"/>
          </a:xfrm>
          <a:custGeom>
            <a:avLst/>
            <a:gdLst>
              <a:gd name="connsiteX0" fmla="*/ 0 w 9144000"/>
              <a:gd name="connsiteY0" fmla="*/ 6858000 h 6858000"/>
              <a:gd name="connsiteX1" fmla="*/ 9144000 w 9144000"/>
              <a:gd name="connsiteY1" fmla="*/ 6858000 h 6858000"/>
              <a:gd name="connsiteX2" fmla="*/ 9144000 w 9144000"/>
              <a:gd name="connsiteY2" fmla="*/ 0 h 6858000"/>
              <a:gd name="connsiteX3" fmla="*/ 0 w 9144000"/>
              <a:gd name="connsiteY3" fmla="*/ 0 h 6858000"/>
              <a:gd name="connsiteX4" fmla="*/ 0 w 9144000"/>
              <a:gd name="connsiteY4" fmla="*/ 6858000 h 6858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6858000">
                <a:moveTo>
                  <a:pt x="0" y="6858000"/>
                </a:moveTo>
                <a:lnTo>
                  <a:pt x="9144000" y="6858000"/>
                </a:lnTo>
                <a:lnTo>
                  <a:pt x="9144000" y="0"/>
                </a:lnTo>
                <a:lnTo>
                  <a:pt x="0" y="0"/>
                </a:lnTo>
                <a:lnTo>
                  <a:pt x="0" y="68580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altLang="ru-RU" b="1" dirty="0"/>
              <a:t>Северо-Западное управления Ростехнадзора </a:t>
            </a:r>
            <a:endParaRPr lang="zh-CN" altLang="en-US" dirty="0">
              <a:solidFill>
                <a:prstClr val="white"/>
              </a:solidFill>
            </a:endParaRPr>
          </a:p>
        </p:txBody>
      </p:sp>
      <p:pic>
        <p:nvPicPr>
          <p:cNvPr id="1044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2" y="15402"/>
            <a:ext cx="9144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5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622" y="5013176"/>
            <a:ext cx="85344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06400" y="2946401"/>
            <a:ext cx="8342064" cy="1892826"/>
          </a:xfrm>
          <a:prstGeom prst="rect">
            <a:avLst/>
          </a:prstGeom>
          <a:noFill/>
        </p:spPr>
        <p:txBody>
          <a:bodyPr wrap="square" lIns="0" tIns="0" rIns="0">
            <a:spAutoFit/>
          </a:bodyPr>
          <a:lstStyle/>
          <a:p>
            <a:pPr algn="ctr">
              <a:lnSpc>
                <a:spcPts val="1800"/>
              </a:lnSpc>
              <a:tabLst>
                <a:tab pos="368300" algn="l"/>
                <a:tab pos="406400" algn="l"/>
              </a:tabLst>
              <a:defRPr/>
            </a:pPr>
            <a:r>
              <a:rPr lang="en-US" altLang="zh-CN" b="1" dirty="0">
                <a:solidFill>
                  <a:prstClr val="black"/>
                </a:solidFill>
                <a:cs typeface="Arial" charset="0"/>
              </a:rPr>
              <a:t>	</a:t>
            </a:r>
            <a:r>
              <a:rPr lang="ru-RU" b="1" dirty="0"/>
              <a:t>«Организация взаимодействия с судебными органами и органами прокуратуры в отношении муниципальных образований, имеющих возможность неполучения паспортов готовности к работе в осенне-зимний </a:t>
            </a:r>
            <a:endParaRPr lang="ru-RU" b="1" dirty="0" smtClean="0"/>
          </a:p>
          <a:p>
            <a:pPr algn="ctr">
              <a:lnSpc>
                <a:spcPts val="1800"/>
              </a:lnSpc>
              <a:tabLst>
                <a:tab pos="368300" algn="l"/>
                <a:tab pos="406400" algn="l"/>
              </a:tabLst>
              <a:defRPr/>
            </a:pPr>
            <a:r>
              <a:rPr lang="ru-RU" b="1" dirty="0" smtClean="0"/>
              <a:t>период </a:t>
            </a:r>
            <a:r>
              <a:rPr lang="ru-RU" b="1" dirty="0"/>
              <a:t>2022-2023 годов</a:t>
            </a:r>
            <a:r>
              <a:rPr lang="ru-RU" b="1" dirty="0" smtClean="0"/>
              <a:t>»</a:t>
            </a:r>
          </a:p>
          <a:p>
            <a:pPr algn="ctr">
              <a:lnSpc>
                <a:spcPts val="1800"/>
              </a:lnSpc>
              <a:tabLst>
                <a:tab pos="368300" algn="l"/>
                <a:tab pos="406400" algn="l"/>
              </a:tabLst>
              <a:defRPr/>
            </a:pPr>
            <a:endParaRPr lang="ru-RU" b="1" dirty="0" smtClean="0"/>
          </a:p>
          <a:p>
            <a:pPr algn="ctr">
              <a:lnSpc>
                <a:spcPts val="1800"/>
              </a:lnSpc>
              <a:tabLst>
                <a:tab pos="368300" algn="l"/>
                <a:tab pos="406400" algn="l"/>
              </a:tabLst>
              <a:defRPr/>
            </a:pPr>
            <a:r>
              <a:rPr lang="ru-RU" dirty="0" smtClean="0"/>
              <a:t>Докладчик</a:t>
            </a:r>
            <a:r>
              <a:rPr lang="ru-RU" dirty="0"/>
              <a:t>:  </a:t>
            </a:r>
            <a:r>
              <a:rPr lang="ru-RU" dirty="0" err="1"/>
              <a:t>Береснев</a:t>
            </a:r>
            <a:r>
              <a:rPr lang="ru-RU" dirty="0"/>
              <a:t> Олег Алексеевич, начальник Тосненского отдела по государственному энергетическому надзору Северо-Западного управления Ростехнадзора</a:t>
            </a:r>
            <a:endParaRPr lang="ru-RU" altLang="zh-CN" b="1" dirty="0">
              <a:solidFill>
                <a:prstClr val="black"/>
              </a:solidFill>
              <a:cs typeface="Arial" charset="0"/>
            </a:endParaRPr>
          </a:p>
        </p:txBody>
      </p:sp>
      <p:sp>
        <p:nvSpPr>
          <p:cNvPr id="5" name="TextBox 4"/>
          <p:cNvSpPr txBox="1"/>
          <p:nvPr/>
        </p:nvSpPr>
        <p:spPr>
          <a:xfrm>
            <a:off x="2188573" y="821336"/>
            <a:ext cx="5575938" cy="369332"/>
          </a:xfrm>
          <a:prstGeom prst="rect">
            <a:avLst/>
          </a:prstGeom>
          <a:noFill/>
        </p:spPr>
        <p:txBody>
          <a:bodyPr wrap="square" rtlCol="0">
            <a:spAutoFit/>
          </a:bodyPr>
          <a:lstStyle/>
          <a:p>
            <a:r>
              <a:rPr lang="ru-RU" b="1" dirty="0" smtClean="0">
                <a:solidFill>
                  <a:schemeClr val="tx2">
                    <a:lumMod val="75000"/>
                  </a:schemeClr>
                </a:solidFill>
                <a:latin typeface="Times New Roman" panose="02020603050405020304" pitchFamily="18" charset="0"/>
                <a:cs typeface="Times New Roman" panose="02020603050405020304" pitchFamily="18" charset="0"/>
              </a:rPr>
              <a:t>Северо-Западное управление Ростехнадзора</a:t>
            </a:r>
            <a:endParaRPr lang="ru-RU"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2123728" y="260648"/>
            <a:ext cx="5040560"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p:cNvSpPr txBox="1"/>
          <p:nvPr/>
        </p:nvSpPr>
        <p:spPr>
          <a:xfrm>
            <a:off x="755576" y="201414"/>
            <a:ext cx="7920880" cy="923330"/>
          </a:xfrm>
          <a:prstGeom prst="rect">
            <a:avLst/>
          </a:prstGeom>
          <a:noFill/>
        </p:spPr>
        <p:txBody>
          <a:bodyPr wrap="square" rtlCol="0">
            <a:spAutoFit/>
          </a:bodyPr>
          <a:lstStyle/>
          <a:p>
            <a:pPr lvl="0" algn="ctr">
              <a:lnSpc>
                <a:spcPct val="90000"/>
              </a:lnSpc>
              <a:spcBef>
                <a:spcPct val="0"/>
              </a:spcBef>
            </a:pPr>
            <a:r>
              <a:rPr kumimoji="1" lang="ru-RU" altLang="ru-RU" sz="2000" b="1" dirty="0">
                <a:solidFill>
                  <a:schemeClr val="tx2">
                    <a:lumMod val="50000"/>
                  </a:schemeClr>
                </a:solidFill>
                <a:latin typeface="Arial" charset="0"/>
              </a:rPr>
              <a:t>Федеральная служба</a:t>
            </a:r>
          </a:p>
          <a:p>
            <a:pPr lvl="0" algn="ctr">
              <a:lnSpc>
                <a:spcPct val="90000"/>
              </a:lnSpc>
              <a:spcBef>
                <a:spcPct val="0"/>
              </a:spcBef>
            </a:pPr>
            <a:r>
              <a:rPr kumimoji="1" lang="ru-RU" altLang="ru-RU" sz="2000" b="1" dirty="0">
                <a:solidFill>
                  <a:schemeClr val="tx2">
                    <a:lumMod val="50000"/>
                  </a:schemeClr>
                </a:solidFill>
                <a:latin typeface="Arial" charset="0"/>
              </a:rPr>
              <a:t>по экологическому, технологическому и атомному надзору</a:t>
            </a:r>
          </a:p>
          <a:p>
            <a:pPr lvl="0" algn="ctr">
              <a:lnSpc>
                <a:spcPct val="90000"/>
              </a:lnSpc>
              <a:spcBef>
                <a:spcPct val="0"/>
              </a:spcBef>
            </a:pPr>
            <a:r>
              <a:rPr kumimoji="1" lang="ru-RU" altLang="ru-RU" sz="2000" b="1" dirty="0">
                <a:solidFill>
                  <a:schemeClr val="tx2">
                    <a:lumMod val="50000"/>
                  </a:schemeClr>
                </a:solidFill>
                <a:latin typeface="Arial" charset="0"/>
              </a:rPr>
              <a:t>Северо-Западное управление</a:t>
            </a:r>
          </a:p>
        </p:txBody>
      </p:sp>
    </p:spTree>
    <p:extLst>
      <p:ext uri="{BB962C8B-B14F-4D97-AF65-F5344CB8AC3E}">
        <p14:creationId xmlns:p14="http://schemas.microsoft.com/office/powerpoint/2010/main" val="1490455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341562" y="695329"/>
            <a:ext cx="7200800" cy="923330"/>
          </a:xfrm>
          <a:prstGeom prst="rect">
            <a:avLst/>
          </a:prstGeom>
          <a:noFill/>
        </p:spPr>
        <p:txBody>
          <a:bodyPr wrap="square" rtlCol="0">
            <a:spAutoFit/>
          </a:bodyPr>
          <a:lstStyle/>
          <a:p>
            <a:pPr algn="ctr"/>
            <a:r>
              <a:rPr lang="ru-RU" b="1" dirty="0">
                <a:solidFill>
                  <a:srgbClr val="C00000"/>
                </a:solidFill>
              </a:rPr>
              <a:t>Распределение выигранных судебных решений </a:t>
            </a:r>
            <a:r>
              <a:rPr lang="ru-RU" b="1" dirty="0" smtClean="0">
                <a:solidFill>
                  <a:srgbClr val="C00000"/>
                </a:solidFill>
              </a:rPr>
              <a:t>в отношении муниципальных образований и теплоснабжающих организаций </a:t>
            </a:r>
            <a:r>
              <a:rPr lang="ru-RU" b="1" dirty="0">
                <a:solidFill>
                  <a:srgbClr val="C00000"/>
                </a:solidFill>
              </a:rPr>
              <a:t>Ленинградской области по годам </a:t>
            </a:r>
            <a:endParaRPr lang="ru-RU" b="1" dirty="0">
              <a:solidFill>
                <a:srgbClr val="C00000"/>
              </a:solidFill>
            </a:endParaRPr>
          </a:p>
        </p:txBody>
      </p:sp>
      <p:sp>
        <p:nvSpPr>
          <p:cNvPr id="6" name="TextBox 5"/>
          <p:cNvSpPr txBox="1"/>
          <p:nvPr/>
        </p:nvSpPr>
        <p:spPr>
          <a:xfrm>
            <a:off x="1557904" y="0"/>
            <a:ext cx="7234956" cy="767774"/>
          </a:xfrm>
          <a:prstGeom prst="rect">
            <a:avLst/>
          </a:prstGeom>
          <a:noFill/>
        </p:spPr>
        <p:txBody>
          <a:bodyPr wrap="square" rtlCol="0">
            <a:spAutoFit/>
          </a:bodyPr>
          <a:lstStyle/>
          <a:p>
            <a:pPr algn="ctr">
              <a:lnSpc>
                <a:spcPts val="1800"/>
              </a:lnSpc>
              <a:tabLst>
                <a:tab pos="368300" algn="l"/>
                <a:tab pos="406400" algn="l"/>
              </a:tabLst>
              <a:defRPr/>
            </a:pPr>
            <a:r>
              <a:rPr lang="ru-RU" sz="1200" dirty="0">
                <a:solidFill>
                  <a:srgbClr val="0070C0"/>
                </a:solidFill>
              </a:rPr>
              <a:t>Организация взаимодействия с судебными органами и органами прокуратуры в отношении муниципальных образований, имеющих возможность неполучения паспортов готовности к работе в осенне-зимний период 2022-2023 годов</a:t>
            </a:r>
            <a:endParaRPr lang="ru-RU" sz="1200" dirty="0">
              <a:solidFill>
                <a:srgbClr val="0070C0"/>
              </a:solidFill>
            </a:endParaRPr>
          </a:p>
        </p:txBody>
      </p:sp>
      <p:graphicFrame>
        <p:nvGraphicFramePr>
          <p:cNvPr id="10" name="Объект 9"/>
          <p:cNvGraphicFramePr>
            <a:graphicFrameLocks noGrp="1"/>
          </p:cNvGraphicFramePr>
          <p:nvPr>
            <p:ph idx="1"/>
            <p:extLst>
              <p:ext uri="{D42A27DB-BD31-4B8C-83A1-F6EECF244321}">
                <p14:modId xmlns:p14="http://schemas.microsoft.com/office/powerpoint/2010/main" val="270028667"/>
              </p:ext>
            </p:extLst>
          </p:nvPr>
        </p:nvGraphicFramePr>
        <p:xfrm>
          <a:off x="468313" y="1341438"/>
          <a:ext cx="8229600" cy="45259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Объект 2"/>
          <p:cNvGraphicFramePr>
            <a:graphicFrameLocks/>
          </p:cNvGraphicFramePr>
          <p:nvPr>
            <p:extLst>
              <p:ext uri="{D42A27DB-BD31-4B8C-83A1-F6EECF244321}">
                <p14:modId xmlns:p14="http://schemas.microsoft.com/office/powerpoint/2010/main" val="16608027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33341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341563" y="695331"/>
            <a:ext cx="7200800" cy="1200329"/>
          </a:xfrm>
          <a:prstGeom prst="rect">
            <a:avLst/>
          </a:prstGeom>
          <a:noFill/>
        </p:spPr>
        <p:txBody>
          <a:bodyPr wrap="square" rtlCol="0">
            <a:spAutoFit/>
          </a:bodyPr>
          <a:lstStyle/>
          <a:p>
            <a:pPr algn="ctr"/>
            <a:endParaRPr lang="ru-RU" b="1" dirty="0" smtClean="0">
              <a:solidFill>
                <a:srgbClr val="C00000"/>
              </a:solidFill>
            </a:endParaRPr>
          </a:p>
          <a:p>
            <a:pPr algn="ctr"/>
            <a:r>
              <a:rPr lang="ru-RU" b="1" dirty="0">
                <a:solidFill>
                  <a:srgbClr val="C00000"/>
                </a:solidFill>
              </a:rPr>
              <a:t>Распределение общего количества выигранных судебных решений в отношении муниципальных образований и теплоснабжающих организаций Ленинградской области</a:t>
            </a:r>
            <a:endParaRPr lang="ru-RU" b="1" dirty="0">
              <a:solidFill>
                <a:srgbClr val="C00000"/>
              </a:solidFill>
            </a:endParaRPr>
          </a:p>
        </p:txBody>
      </p:sp>
      <p:sp>
        <p:nvSpPr>
          <p:cNvPr id="6" name="TextBox 5"/>
          <p:cNvSpPr txBox="1"/>
          <p:nvPr/>
        </p:nvSpPr>
        <p:spPr>
          <a:xfrm>
            <a:off x="1557906" y="2"/>
            <a:ext cx="7234956" cy="767774"/>
          </a:xfrm>
          <a:prstGeom prst="rect">
            <a:avLst/>
          </a:prstGeom>
          <a:noFill/>
        </p:spPr>
        <p:txBody>
          <a:bodyPr wrap="square" rtlCol="0">
            <a:spAutoFit/>
          </a:bodyPr>
          <a:lstStyle/>
          <a:p>
            <a:pPr algn="ctr">
              <a:lnSpc>
                <a:spcPts val="1800"/>
              </a:lnSpc>
              <a:tabLst>
                <a:tab pos="368300" algn="l"/>
                <a:tab pos="406400" algn="l"/>
              </a:tabLst>
              <a:defRPr/>
            </a:pPr>
            <a:r>
              <a:rPr lang="ru-RU" sz="1200" dirty="0">
                <a:solidFill>
                  <a:srgbClr val="0070C0"/>
                </a:solidFill>
              </a:rPr>
              <a:t>Организация взаимодействия с судебными органами и органами прокуратуры в отношении муниципальных образований, имеющих возможность неполучения паспортов готовности к работе в осенне-зимний период 2022-2023 годов</a:t>
            </a:r>
            <a:endParaRPr lang="ru-RU" sz="1200" dirty="0">
              <a:solidFill>
                <a:srgbClr val="0070C0"/>
              </a:solidFill>
            </a:endParaRPr>
          </a:p>
        </p:txBody>
      </p:sp>
      <p:sp>
        <p:nvSpPr>
          <p:cNvPr id="2" name="TextBox 1"/>
          <p:cNvSpPr txBox="1"/>
          <p:nvPr/>
        </p:nvSpPr>
        <p:spPr>
          <a:xfrm>
            <a:off x="1043608" y="2276872"/>
            <a:ext cx="184731" cy="369332"/>
          </a:xfrm>
          <a:prstGeom prst="rect">
            <a:avLst/>
          </a:prstGeom>
          <a:noFill/>
        </p:spPr>
        <p:txBody>
          <a:bodyPr wrap="none" rtlCol="0">
            <a:spAutoFit/>
          </a:bodyPr>
          <a:lstStyle/>
          <a:p>
            <a:endParaRPr lang="ru-RU" dirty="0"/>
          </a:p>
        </p:txBody>
      </p:sp>
      <p:sp>
        <p:nvSpPr>
          <p:cNvPr id="4" name="Прямоугольник 3"/>
          <p:cNvSpPr/>
          <p:nvPr/>
        </p:nvSpPr>
        <p:spPr>
          <a:xfrm>
            <a:off x="378591" y="2062416"/>
            <a:ext cx="8373397" cy="954107"/>
          </a:xfrm>
          <a:prstGeom prst="rect">
            <a:avLst/>
          </a:prstGeom>
          <a:gradFill>
            <a:gsLst>
              <a:gs pos="0">
                <a:schemeClr val="accent1">
                  <a:tint val="66000"/>
                  <a:satMod val="160000"/>
                </a:schemeClr>
              </a:gs>
              <a:gs pos="0">
                <a:schemeClr val="accent1">
                  <a:tint val="44500"/>
                  <a:satMod val="160000"/>
                </a:schemeClr>
              </a:gs>
              <a:gs pos="100000">
                <a:schemeClr val="accent1">
                  <a:tint val="23500"/>
                  <a:satMod val="160000"/>
                </a:schemeClr>
              </a:gs>
            </a:gsLst>
            <a:lin ang="5400000" scaled="0"/>
          </a:gradFill>
        </p:spPr>
        <p:txBody>
          <a:bodyPr wrap="square">
            <a:spAutoFit/>
          </a:bodyPr>
          <a:lstStyle/>
          <a:p>
            <a:r>
              <a:rPr lang="ru-RU" sz="1400" dirty="0" smtClean="0"/>
              <a:t>Всего в судах Ленинградской области </a:t>
            </a:r>
            <a:r>
              <a:rPr lang="ru-RU" sz="1400" dirty="0"/>
              <a:t>выиграно 14 административных исковых </a:t>
            </a:r>
            <a:r>
              <a:rPr lang="ru-RU" sz="1400" dirty="0" smtClean="0"/>
              <a:t>заявлений, поданных </a:t>
            </a:r>
          </a:p>
          <a:p>
            <a:r>
              <a:rPr lang="ru-RU" sz="1400" dirty="0" smtClean="0"/>
              <a:t>в </a:t>
            </a:r>
            <a:r>
              <a:rPr lang="ru-RU" sz="1400" dirty="0"/>
              <a:t>отношении муниципальных образований и теплоснабжающих </a:t>
            </a:r>
            <a:r>
              <a:rPr lang="ru-RU" sz="1400" dirty="0" smtClean="0"/>
              <a:t>организаций, имеющих</a:t>
            </a:r>
          </a:p>
          <a:p>
            <a:r>
              <a:rPr lang="ru-RU" sz="1400" dirty="0" smtClean="0"/>
              <a:t>существенные </a:t>
            </a:r>
            <a:r>
              <a:rPr lang="ru-RU" sz="1400" dirty="0"/>
              <a:t>нарушения, препятствующие получению паспортов готовности к </a:t>
            </a:r>
            <a:endParaRPr lang="ru-RU" sz="1400" dirty="0" smtClean="0"/>
          </a:p>
          <a:p>
            <a:r>
              <a:rPr lang="ru-RU" sz="1400" dirty="0" smtClean="0"/>
              <a:t>отопительному периоду, из них:</a:t>
            </a:r>
            <a:endParaRPr lang="ru-RU" sz="1400" dirty="0"/>
          </a:p>
        </p:txBody>
      </p:sp>
      <p:sp>
        <p:nvSpPr>
          <p:cNvPr id="10" name="Прямоугольник 9"/>
          <p:cNvSpPr/>
          <p:nvPr/>
        </p:nvSpPr>
        <p:spPr>
          <a:xfrm>
            <a:off x="369962" y="3232921"/>
            <a:ext cx="8382026" cy="307777"/>
          </a:xfrm>
          <a:prstGeom prst="rect">
            <a:avLst/>
          </a:prstGeom>
          <a:gradFill>
            <a:gsLst>
              <a:gs pos="0">
                <a:schemeClr val="accent1">
                  <a:tint val="66000"/>
                  <a:satMod val="160000"/>
                </a:schemeClr>
              </a:gs>
              <a:gs pos="0">
                <a:schemeClr val="accent1">
                  <a:tint val="44500"/>
                  <a:satMod val="160000"/>
                </a:schemeClr>
              </a:gs>
              <a:gs pos="100000">
                <a:schemeClr val="accent1">
                  <a:tint val="23500"/>
                  <a:satMod val="160000"/>
                </a:schemeClr>
              </a:gs>
            </a:gsLst>
            <a:lin ang="5400000" scaled="0"/>
          </a:gradFill>
        </p:spPr>
        <p:txBody>
          <a:bodyPr wrap="square">
            <a:spAutoFit/>
          </a:bodyPr>
          <a:lstStyle/>
          <a:p>
            <a:r>
              <a:rPr lang="ru-RU" sz="1400" dirty="0"/>
              <a:t>8 исковых заявлений в отношении муниципальных </a:t>
            </a:r>
            <a:r>
              <a:rPr lang="ru-RU" sz="1400" dirty="0" smtClean="0"/>
              <a:t>образований;</a:t>
            </a:r>
            <a:endParaRPr lang="ru-RU" sz="1400" dirty="0"/>
          </a:p>
        </p:txBody>
      </p:sp>
      <p:sp>
        <p:nvSpPr>
          <p:cNvPr id="11" name="Прямоугольник 10"/>
          <p:cNvSpPr/>
          <p:nvPr/>
        </p:nvSpPr>
        <p:spPr>
          <a:xfrm>
            <a:off x="378591" y="3817130"/>
            <a:ext cx="8373397" cy="307777"/>
          </a:xfrm>
          <a:prstGeom prst="rect">
            <a:avLst/>
          </a:prstGeom>
          <a:gradFill>
            <a:gsLst>
              <a:gs pos="0">
                <a:schemeClr val="accent1">
                  <a:tint val="66000"/>
                  <a:satMod val="160000"/>
                </a:schemeClr>
              </a:gs>
              <a:gs pos="0">
                <a:schemeClr val="accent1">
                  <a:tint val="44500"/>
                  <a:satMod val="160000"/>
                </a:schemeClr>
              </a:gs>
              <a:gs pos="100000">
                <a:schemeClr val="accent1">
                  <a:tint val="23500"/>
                  <a:satMod val="160000"/>
                </a:schemeClr>
              </a:gs>
            </a:gsLst>
            <a:lin ang="5400000" scaled="0"/>
          </a:gradFill>
        </p:spPr>
        <p:txBody>
          <a:bodyPr wrap="square">
            <a:spAutoFit/>
          </a:bodyPr>
          <a:lstStyle/>
          <a:p>
            <a:r>
              <a:rPr lang="ru-RU" sz="1400" dirty="0"/>
              <a:t>5 исковых заявлений в отношении теплоснабжающих организаций</a:t>
            </a:r>
            <a:r>
              <a:rPr lang="ru-RU" sz="1400" dirty="0" smtClean="0"/>
              <a:t>;</a:t>
            </a:r>
            <a:endParaRPr lang="ru-RU" sz="1400" dirty="0"/>
          </a:p>
        </p:txBody>
      </p:sp>
      <p:sp>
        <p:nvSpPr>
          <p:cNvPr id="12" name="Прямоугольник 11"/>
          <p:cNvSpPr/>
          <p:nvPr/>
        </p:nvSpPr>
        <p:spPr>
          <a:xfrm>
            <a:off x="392266" y="4398226"/>
            <a:ext cx="8359722" cy="307777"/>
          </a:xfrm>
          <a:prstGeom prst="rect">
            <a:avLst/>
          </a:prstGeom>
          <a:gradFill>
            <a:gsLst>
              <a:gs pos="0">
                <a:schemeClr val="accent1">
                  <a:tint val="66000"/>
                  <a:satMod val="160000"/>
                </a:schemeClr>
              </a:gs>
              <a:gs pos="0">
                <a:schemeClr val="accent1">
                  <a:tint val="44500"/>
                  <a:satMod val="160000"/>
                </a:schemeClr>
              </a:gs>
              <a:gs pos="100000">
                <a:schemeClr val="accent1">
                  <a:tint val="23500"/>
                  <a:satMod val="160000"/>
                </a:schemeClr>
              </a:gs>
            </a:gsLst>
            <a:lin ang="5400000" scaled="0"/>
          </a:gradFill>
        </p:spPr>
        <p:txBody>
          <a:bodyPr wrap="square">
            <a:spAutoFit/>
          </a:bodyPr>
          <a:lstStyle/>
          <a:p>
            <a:r>
              <a:rPr lang="ru-RU" sz="1400" dirty="0"/>
              <a:t>1 исковое заявление в отношении застройщика многоквартирного жилого дома с </a:t>
            </a:r>
            <a:r>
              <a:rPr lang="ru-RU" sz="1400" dirty="0" smtClean="0"/>
              <a:t>котельной.</a:t>
            </a:r>
            <a:endParaRPr lang="ru-RU" sz="1400" dirty="0"/>
          </a:p>
        </p:txBody>
      </p:sp>
      <p:sp>
        <p:nvSpPr>
          <p:cNvPr id="13" name="Прямоугольник 12"/>
          <p:cNvSpPr/>
          <p:nvPr/>
        </p:nvSpPr>
        <p:spPr>
          <a:xfrm>
            <a:off x="369962" y="5053223"/>
            <a:ext cx="8382026" cy="523220"/>
          </a:xfrm>
          <a:prstGeom prst="rect">
            <a:avLst/>
          </a:prstGeom>
          <a:gradFill>
            <a:gsLst>
              <a:gs pos="0">
                <a:schemeClr val="accent1">
                  <a:tint val="66000"/>
                  <a:satMod val="160000"/>
                </a:schemeClr>
              </a:gs>
              <a:gs pos="0">
                <a:schemeClr val="accent1">
                  <a:tint val="44500"/>
                  <a:satMod val="160000"/>
                </a:schemeClr>
              </a:gs>
              <a:gs pos="100000">
                <a:schemeClr val="accent1">
                  <a:tint val="23500"/>
                  <a:satMod val="160000"/>
                </a:schemeClr>
              </a:gs>
            </a:gsLst>
            <a:lin ang="5400000" scaled="0"/>
          </a:gradFill>
        </p:spPr>
        <p:txBody>
          <a:bodyPr wrap="square">
            <a:spAutoFit/>
          </a:bodyPr>
          <a:lstStyle/>
          <a:p>
            <a:r>
              <a:rPr lang="ru-RU" sz="1400" dirty="0" smtClean="0"/>
              <a:t>На настоящий момент из 14 судебных решений </a:t>
            </a:r>
            <a:r>
              <a:rPr lang="ru-RU" sz="1400" dirty="0" smtClean="0"/>
              <a:t>6 </a:t>
            </a:r>
            <a:r>
              <a:rPr lang="ru-RU" sz="1400" dirty="0"/>
              <a:t>выполнено в полном объёме, по 8 сроки исполнения решений суда </a:t>
            </a:r>
            <a:r>
              <a:rPr lang="ru-RU" sz="1400" dirty="0" smtClean="0"/>
              <a:t>перенесены </a:t>
            </a:r>
            <a:r>
              <a:rPr lang="ru-RU" sz="1400" dirty="0"/>
              <a:t>на более позднюю </a:t>
            </a:r>
            <a:r>
              <a:rPr lang="ru-RU" sz="1400" dirty="0" smtClean="0"/>
              <a:t>дату.</a:t>
            </a:r>
            <a:endParaRPr lang="ru-RU" sz="1400" dirty="0"/>
          </a:p>
        </p:txBody>
      </p:sp>
    </p:spTree>
    <p:extLst>
      <p:ext uri="{BB962C8B-B14F-4D97-AF65-F5344CB8AC3E}">
        <p14:creationId xmlns:p14="http://schemas.microsoft.com/office/powerpoint/2010/main" val="2446843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57904" y="0"/>
            <a:ext cx="7234956" cy="767774"/>
          </a:xfrm>
          <a:prstGeom prst="rect">
            <a:avLst/>
          </a:prstGeom>
          <a:noFill/>
        </p:spPr>
        <p:txBody>
          <a:bodyPr wrap="square" rtlCol="0">
            <a:spAutoFit/>
          </a:bodyPr>
          <a:lstStyle/>
          <a:p>
            <a:pPr algn="ctr">
              <a:lnSpc>
                <a:spcPts val="1800"/>
              </a:lnSpc>
              <a:tabLst>
                <a:tab pos="368300" algn="l"/>
                <a:tab pos="406400" algn="l"/>
              </a:tabLst>
              <a:defRPr/>
            </a:pPr>
            <a:r>
              <a:rPr lang="ru-RU" sz="1200" dirty="0">
                <a:solidFill>
                  <a:srgbClr val="0070C0"/>
                </a:solidFill>
              </a:rPr>
              <a:t>Организация взаимодействия с судебными органами и органами прокуратуры в отношении муниципальных образований, имеющих возможность неполучения паспортов готовности к работе в осенне-зимний период 2022-2023 годов</a:t>
            </a:r>
            <a:endParaRPr lang="ru-RU" sz="1200" dirty="0">
              <a:solidFill>
                <a:srgbClr val="0070C0"/>
              </a:solidFill>
            </a:endParaRPr>
          </a:p>
        </p:txBody>
      </p:sp>
      <p:sp>
        <p:nvSpPr>
          <p:cNvPr id="2" name="Объект 1"/>
          <p:cNvSpPr>
            <a:spLocks noGrp="1"/>
          </p:cNvSpPr>
          <p:nvPr>
            <p:ph idx="1"/>
          </p:nvPr>
        </p:nvSpPr>
        <p:spPr>
          <a:xfrm>
            <a:off x="323528" y="1409700"/>
            <a:ext cx="8460480" cy="4611588"/>
          </a:xfrm>
        </p:spPr>
        <p:txBody>
          <a:bodyPr/>
          <a:lstStyle/>
          <a:p>
            <a:r>
              <a:rPr lang="ru-RU" sz="1400" dirty="0" smtClean="0">
                <a:solidFill>
                  <a:srgbClr val="C00000"/>
                </a:solidFill>
              </a:rPr>
              <a:t>            В </a:t>
            </a:r>
            <a:r>
              <a:rPr lang="ru-RU" sz="1400" dirty="0">
                <a:solidFill>
                  <a:srgbClr val="C00000"/>
                </a:solidFill>
              </a:rPr>
              <a:t>случае, когда не происходит добровольное исполнение решения суда, задействуются системы принудительного исполнения службой судебных приставов. За нарушение положений закона об исполнительном производстве ответчик может быть привлечен к административной или уголовной ответственности, а именно:</a:t>
            </a:r>
          </a:p>
          <a:p>
            <a:endParaRPr lang="ru-RU" sz="1400" b="1" dirty="0" smtClean="0"/>
          </a:p>
          <a:p>
            <a:r>
              <a:rPr lang="ru-RU" sz="1400" b="1" dirty="0" smtClean="0"/>
              <a:t>- Часть 1 статьи 17.14 </a:t>
            </a:r>
            <a:r>
              <a:rPr lang="ru-RU" sz="1400" b="1" dirty="0"/>
              <a:t>КоАП РФ </a:t>
            </a:r>
            <a:r>
              <a:rPr lang="ru-RU" sz="1400" b="1" dirty="0" smtClean="0"/>
              <a:t>«Нарушение </a:t>
            </a:r>
            <a:r>
              <a:rPr lang="ru-RU" sz="1400" b="1" dirty="0"/>
              <a:t>законодательства об исполнительном </a:t>
            </a:r>
            <a:r>
              <a:rPr lang="ru-RU" sz="1400" b="1" dirty="0" smtClean="0"/>
              <a:t>производстве»</a:t>
            </a:r>
            <a:endParaRPr lang="ru-RU" sz="1400" dirty="0"/>
          </a:p>
          <a:p>
            <a:r>
              <a:rPr lang="ru-RU" sz="1400" u="sng" dirty="0" smtClean="0"/>
              <a:t>влечет </a:t>
            </a:r>
            <a:r>
              <a:rPr lang="ru-RU" sz="1400" u="sng" dirty="0"/>
              <a:t>наложение административного штрафа на граждан в размере от одной тысячи до двух тысяч пятисот рублей; на должностных лиц - от десяти тысяч до двадцати тысяч рублей; на юридических лиц - от тридцати тысяч до ста тысяч рублей.</a:t>
            </a:r>
            <a:endParaRPr lang="ru-RU" sz="1400" dirty="0"/>
          </a:p>
          <a:p>
            <a:endParaRPr lang="ru-RU" sz="1400" dirty="0"/>
          </a:p>
          <a:p>
            <a:r>
              <a:rPr lang="ru-RU" sz="1400" b="1" dirty="0" smtClean="0"/>
              <a:t>- Часть 1 статьи </a:t>
            </a:r>
            <a:r>
              <a:rPr lang="ru-RU" sz="1400" b="1" dirty="0"/>
              <a:t>315</a:t>
            </a:r>
            <a:r>
              <a:rPr lang="ru-RU" sz="1400" b="1" dirty="0" smtClean="0"/>
              <a:t> УК РФ «Неисполнение </a:t>
            </a:r>
            <a:r>
              <a:rPr lang="ru-RU" sz="1400" b="1" dirty="0"/>
              <a:t>приговора суда, решения суда или иного судебного </a:t>
            </a:r>
            <a:r>
              <a:rPr lang="ru-RU" sz="1400" b="1" dirty="0" smtClean="0"/>
              <a:t>акта»</a:t>
            </a:r>
            <a:endParaRPr lang="ru-RU" sz="1400" dirty="0"/>
          </a:p>
          <a:p>
            <a:r>
              <a:rPr lang="ru-RU" sz="1400" u="sng" dirty="0" smtClean="0"/>
              <a:t>наказываются </a:t>
            </a:r>
            <a:r>
              <a:rPr lang="ru-RU" sz="1400" u="sng" dirty="0"/>
              <a:t>штрафом в размере до пятидесяти тысяч рублей или в размере заработной платы или иного дохода осужденного за период до шести месяцев, либо обязательными работами на срок до двухсот сорока часов, либо исправительными работами на срок до одного года, либо арестом на срок до трех месяцев, либо лишением свободы на срок до одного года</a:t>
            </a:r>
            <a:r>
              <a:rPr lang="ru-RU" sz="1400" u="sng" dirty="0" smtClean="0"/>
              <a:t>.</a:t>
            </a:r>
            <a:endParaRPr lang="ru-RU" sz="1400" u="sng" dirty="0"/>
          </a:p>
        </p:txBody>
      </p:sp>
    </p:spTree>
    <p:extLst>
      <p:ext uri="{BB962C8B-B14F-4D97-AF65-F5344CB8AC3E}">
        <p14:creationId xmlns:p14="http://schemas.microsoft.com/office/powerpoint/2010/main" val="3465342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57906" y="219228"/>
            <a:ext cx="7234956" cy="1018869"/>
          </a:xfrm>
          <a:prstGeom prst="rect">
            <a:avLst/>
          </a:prstGeom>
          <a:noFill/>
        </p:spPr>
        <p:txBody>
          <a:bodyPr wrap="square" rtlCol="0">
            <a:spAutoFit/>
          </a:bodyPr>
          <a:lstStyle/>
          <a:p>
            <a:pPr algn="ctr">
              <a:lnSpc>
                <a:spcPts val="1800"/>
              </a:lnSpc>
              <a:tabLst>
                <a:tab pos="368300" algn="l"/>
                <a:tab pos="406400" algn="l"/>
              </a:tabLst>
              <a:defRPr/>
            </a:pPr>
            <a:r>
              <a:rPr lang="ru-RU" dirty="0">
                <a:solidFill>
                  <a:srgbClr val="0070C0"/>
                </a:solidFill>
              </a:rPr>
              <a:t>Организация взаимодействия с судебными органами и органами прокуратуры в отношении муниципальных образований, имеющих возможность неполучения паспортов готовности к работе в осенне-зимний период 2022-2023 годов</a:t>
            </a:r>
            <a:endParaRPr lang="ru-RU" dirty="0">
              <a:solidFill>
                <a:srgbClr val="0070C0"/>
              </a:solidFill>
            </a:endParaRPr>
          </a:p>
        </p:txBody>
      </p:sp>
      <p:sp>
        <p:nvSpPr>
          <p:cNvPr id="2" name="Объект 1"/>
          <p:cNvSpPr>
            <a:spLocks noGrp="1"/>
          </p:cNvSpPr>
          <p:nvPr>
            <p:ph idx="1"/>
          </p:nvPr>
        </p:nvSpPr>
        <p:spPr/>
        <p:txBody>
          <a:bodyPr/>
          <a:lstStyle/>
          <a:p>
            <a:pPr marL="0" indent="0" algn="ctr">
              <a:buNone/>
            </a:pPr>
            <a:endParaRPr lang="ru-RU" dirty="0" smtClean="0"/>
          </a:p>
          <a:p>
            <a:pPr marL="0" indent="0" algn="ctr">
              <a:buNone/>
            </a:pPr>
            <a:endParaRPr lang="ru-RU" dirty="0"/>
          </a:p>
          <a:p>
            <a:pPr marL="0" indent="0" algn="ctr">
              <a:buNone/>
            </a:pPr>
            <a:r>
              <a:rPr lang="ru-RU" sz="2000" dirty="0" smtClean="0">
                <a:solidFill>
                  <a:srgbClr val="C00000"/>
                </a:solidFill>
              </a:rPr>
              <a:t>Доклад закончен</a:t>
            </a:r>
            <a:r>
              <a:rPr lang="en-US" sz="2000" dirty="0" smtClean="0">
                <a:solidFill>
                  <a:srgbClr val="C00000"/>
                </a:solidFill>
              </a:rPr>
              <a:t>.</a:t>
            </a:r>
            <a:endParaRPr lang="ru-RU" sz="2000" dirty="0" smtClean="0">
              <a:solidFill>
                <a:srgbClr val="C00000"/>
              </a:solidFill>
            </a:endParaRPr>
          </a:p>
          <a:p>
            <a:pPr marL="0" indent="0" algn="ctr">
              <a:buNone/>
            </a:pPr>
            <a:r>
              <a:rPr lang="ru-RU" sz="2000" dirty="0" smtClean="0">
                <a:solidFill>
                  <a:srgbClr val="C00000"/>
                </a:solidFill>
              </a:rPr>
              <a:t>Спасибо за </a:t>
            </a:r>
            <a:r>
              <a:rPr lang="ru-RU" sz="2000" dirty="0" smtClean="0">
                <a:solidFill>
                  <a:srgbClr val="C00000"/>
                </a:solidFill>
              </a:rPr>
              <a:t>внимание!</a:t>
            </a:r>
            <a:endParaRPr lang="ru-RU" sz="2000" dirty="0">
              <a:solidFill>
                <a:srgbClr val="C00000"/>
              </a:solidFill>
            </a:endParaRPr>
          </a:p>
        </p:txBody>
      </p:sp>
    </p:spTree>
    <p:extLst>
      <p:ext uri="{BB962C8B-B14F-4D97-AF65-F5344CB8AC3E}">
        <p14:creationId xmlns:p14="http://schemas.microsoft.com/office/powerpoint/2010/main" val="38491003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2891</TotalTime>
  <Words>415</Words>
  <Application>Microsoft Office PowerPoint</Application>
  <PresentationFormat>Экран (4:3)</PresentationFormat>
  <Paragraphs>35</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Office Theme</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Михайлова Ирина Сергеевна</dc:creator>
  <cp:lastModifiedBy>Береснев Олег Алексеевич</cp:lastModifiedBy>
  <cp:revision>477</cp:revision>
  <cp:lastPrinted>2016-02-05T13:27:40Z</cp:lastPrinted>
  <dcterms:created xsi:type="dcterms:W3CDTF">2014-12-09T06:57:46Z</dcterms:created>
  <dcterms:modified xsi:type="dcterms:W3CDTF">2022-11-25T12:47:29Z</dcterms:modified>
</cp:coreProperties>
</file>